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Eczar SemiBold" panose="020B0604020202020204" charset="0"/>
      <p:regular r:id="rId32"/>
    </p:embeddedFont>
    <p:embeddedFont>
      <p:font typeface="Muli Black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74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97290-68ED-4DC0-B9C9-84CC0491A37F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BEBA0-36A9-4630-91B5-D4C52E292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878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BEBA0-36A9-4630-91B5-D4C52E2920E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371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7473" y="4208151"/>
            <a:ext cx="9113219" cy="5127266"/>
            <a:chOff x="0" y="114300"/>
            <a:chExt cx="12150958" cy="6836354"/>
          </a:xfrm>
        </p:grpSpPr>
        <p:sp>
          <p:nvSpPr>
            <p:cNvPr id="3" name="TextBox 3"/>
            <p:cNvSpPr txBox="1"/>
            <p:nvPr/>
          </p:nvSpPr>
          <p:spPr>
            <a:xfrm>
              <a:off x="0" y="114300"/>
              <a:ext cx="12150958" cy="1181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sz="6400">
                  <a:solidFill>
                    <a:srgbClr val="191818"/>
                  </a:solidFill>
                  <a:latin typeface="Muli Black"/>
                </a:rPr>
                <a:t>Grupo 10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77451"/>
              <a:ext cx="12150958" cy="4873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191818"/>
                  </a:solidFill>
                  <a:latin typeface="Eczar SemiBold"/>
                </a:rPr>
                <a:t>Evelyn da Paz Silva  RA: 01202073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191818"/>
                  </a:solidFill>
                  <a:latin typeface="Eczar SemiBold"/>
                </a:rPr>
                <a:t>Guilherme Guedes RA: 01202015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191818"/>
                  </a:solidFill>
                  <a:latin typeface="Eczar SemiBold"/>
                </a:rPr>
                <a:t>Igor da Silva RA: 01202068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191818"/>
                  </a:solidFill>
                  <a:latin typeface="Eczar SemiBold"/>
                </a:rPr>
                <a:t>Miguel Nunes RA: 01202041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191818"/>
                  </a:solidFill>
                  <a:latin typeface="Eczar SemiBold"/>
                </a:rPr>
                <a:t>Vitória Souza RA: 01202036</a:t>
              </a:r>
            </a:p>
            <a:p>
              <a:pPr algn="ctr">
                <a:lnSpc>
                  <a:spcPts val="3919"/>
                </a:lnSpc>
              </a:pPr>
              <a:r>
                <a:rPr lang="en-US" sz="2800" dirty="0">
                  <a:solidFill>
                    <a:srgbClr val="FFFFFF"/>
                  </a:solidFill>
                  <a:latin typeface="Eczar SemiBold"/>
                </a:rPr>
                <a:t>01202036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3994" y="233136"/>
            <a:ext cx="3733461" cy="33891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29375" r="9458"/>
          <a:stretch>
            <a:fillRect/>
          </a:stretch>
        </p:blipFill>
        <p:spPr>
          <a:xfrm>
            <a:off x="8855746" y="0"/>
            <a:ext cx="943225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7071" r="652" b="60095"/>
          <a:stretch>
            <a:fillRect/>
          </a:stretch>
        </p:blipFill>
        <p:spPr>
          <a:xfrm>
            <a:off x="0" y="-190332"/>
            <a:ext cx="18288000" cy="15627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42428" y="1468304"/>
            <a:ext cx="2744378" cy="29544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5"/>
          <p:cNvSpPr txBox="1"/>
          <p:nvPr/>
        </p:nvSpPr>
        <p:spPr>
          <a:xfrm>
            <a:off x="385192" y="98812"/>
            <a:ext cx="10297789" cy="103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>
                <a:solidFill>
                  <a:srgbClr val="FFFFFF"/>
                </a:solidFill>
                <a:latin typeface="Muli Black"/>
              </a:rPr>
              <a:t>Formação da equipe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D705E30-6257-415A-B900-89A347DC89D2}"/>
              </a:ext>
            </a:extLst>
          </p:cNvPr>
          <p:cNvSpPr txBox="1"/>
          <p:nvPr/>
        </p:nvSpPr>
        <p:spPr>
          <a:xfrm>
            <a:off x="3657600" y="1488185"/>
            <a:ext cx="99848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>
                <a:solidFill>
                  <a:srgbClr val="00B050"/>
                </a:solidFill>
              </a:rPr>
              <a:t>Evelyn da Paz Silva</a:t>
            </a:r>
          </a:p>
          <a:p>
            <a:endParaRPr lang="pt-BR" sz="2800" b="1" dirty="0"/>
          </a:p>
          <a:p>
            <a:r>
              <a:rPr lang="pt-BR" sz="2800" b="1" dirty="0"/>
              <a:t>Desenvolveu a página de estatísticas das estufas, elaborou junto com o Guilherme Guedes o Manual de Instalação, contribuiu no desenvolvimento do front-</a:t>
            </a:r>
            <a:r>
              <a:rPr lang="pt-BR" sz="2800" b="1" dirty="0" err="1"/>
              <a:t>end</a:t>
            </a:r>
            <a:r>
              <a:rPr lang="pt-BR" sz="2800" b="1" dirty="0"/>
              <a:t> do site, auxiliou no levantamento dos riscos, ajudou na atualização da modelagem lógica e elaborou as perguntas do FAQ. </a:t>
            </a:r>
            <a:r>
              <a:rPr lang="pt-BR" sz="2800" b="1" dirty="0">
                <a:solidFill>
                  <a:schemeClr val="bg1"/>
                </a:solidFill>
              </a:rPr>
              <a:t>riscos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44835FD-B07A-4D04-84E7-FD918AC8EB14}"/>
              </a:ext>
            </a:extLst>
          </p:cNvPr>
          <p:cNvSpPr txBox="1"/>
          <p:nvPr/>
        </p:nvSpPr>
        <p:spPr>
          <a:xfrm>
            <a:off x="3390900" y="4616609"/>
            <a:ext cx="11506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B050"/>
                </a:solidFill>
              </a:rPr>
              <a:t>Guilherme Guedes</a:t>
            </a:r>
          </a:p>
          <a:p>
            <a:endParaRPr lang="pt-BR" sz="2800" b="1" dirty="0">
              <a:solidFill>
                <a:srgbClr val="00B050"/>
              </a:solidFill>
            </a:endParaRPr>
          </a:p>
          <a:p>
            <a:pPr algn="r"/>
            <a:r>
              <a:rPr lang="pt-BR" sz="2800" b="1" dirty="0"/>
              <a:t>Desenvolveu a página de sensores, contribuiu no desenvolvimento do front-</a:t>
            </a:r>
            <a:r>
              <a:rPr lang="pt-BR" sz="2800" b="1" dirty="0" err="1"/>
              <a:t>end</a:t>
            </a:r>
            <a:r>
              <a:rPr lang="pt-BR" sz="2800" b="1" dirty="0"/>
              <a:t> do site, elaborou junto com a Evelyn da Paz o Manual de Instalação,  ajudou no script do banco de dados, na atualização da modelagem lógica e desenvolveu a página de FAQ. </a:t>
            </a:r>
            <a:r>
              <a:rPr lang="pt-BR" sz="2800" b="1" dirty="0">
                <a:solidFill>
                  <a:schemeClr val="bg1"/>
                </a:solidFill>
              </a:rPr>
              <a:t>riscos</a:t>
            </a:r>
          </a:p>
          <a:p>
            <a:endParaRPr lang="pt-BR" sz="2800" b="1" dirty="0">
              <a:solidFill>
                <a:srgbClr val="00B05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AA75C1D-2787-4539-ADD2-5F7D7C3525A4}"/>
              </a:ext>
            </a:extLst>
          </p:cNvPr>
          <p:cNvSpPr txBox="1"/>
          <p:nvPr/>
        </p:nvSpPr>
        <p:spPr>
          <a:xfrm>
            <a:off x="1367969" y="7178457"/>
            <a:ext cx="1268401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2800" b="1" dirty="0">
              <a:solidFill>
                <a:srgbClr val="00B050"/>
              </a:solidFill>
            </a:endParaRPr>
          </a:p>
          <a:p>
            <a:pPr algn="r"/>
            <a:r>
              <a:rPr lang="pt-BR" sz="2800" b="1" dirty="0">
                <a:solidFill>
                  <a:srgbClr val="00B050"/>
                </a:solidFill>
              </a:rPr>
              <a:t>Igor da Silva</a:t>
            </a:r>
          </a:p>
          <a:p>
            <a:pPr algn="r"/>
            <a:endParaRPr lang="pt-BR" sz="2800" b="1" dirty="0">
              <a:solidFill>
                <a:srgbClr val="00B050"/>
              </a:solidFill>
            </a:endParaRPr>
          </a:p>
          <a:p>
            <a:r>
              <a:rPr lang="pt-BR" sz="2600" b="1" dirty="0"/>
              <a:t>Ajudou na documentação e fluxograma, desenvolveu o modal de detalhes das estufas, contribuiu no desenvolvimento do front-</a:t>
            </a:r>
            <a:r>
              <a:rPr lang="pt-BR" sz="2600" b="1" dirty="0" err="1"/>
              <a:t>end</a:t>
            </a:r>
            <a:r>
              <a:rPr lang="pt-BR" sz="2600" b="1" dirty="0"/>
              <a:t> do site, fez a conexão do login e cadastro no banco de dados, auxiliou Vitória Souza na conexão da página de perfil com o banco e  ajudou no script do banco de dados e na atualização da modelagem lógica.</a:t>
            </a:r>
            <a:endParaRPr lang="pt-BR" sz="2600" b="1" dirty="0">
              <a:solidFill>
                <a:srgbClr val="00B05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5A0571-63CB-46E7-ACA8-55CD725E4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6617" y="6963013"/>
            <a:ext cx="3108543" cy="31085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114A534-0229-4056-9EEF-9CD8A59B9B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87" y="4328845"/>
            <a:ext cx="2832214" cy="2849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7071" r="652" b="60095"/>
          <a:stretch>
            <a:fillRect/>
          </a:stretch>
        </p:blipFill>
        <p:spPr>
          <a:xfrm>
            <a:off x="0" y="-190332"/>
            <a:ext cx="18288000" cy="15627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5301" r="8937"/>
          <a:stretch>
            <a:fillRect/>
          </a:stretch>
        </p:blipFill>
        <p:spPr>
          <a:xfrm>
            <a:off x="14647081" y="6201334"/>
            <a:ext cx="3288950" cy="3429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5"/>
          <p:cNvSpPr txBox="1"/>
          <p:nvPr/>
        </p:nvSpPr>
        <p:spPr>
          <a:xfrm>
            <a:off x="385192" y="98812"/>
            <a:ext cx="10297789" cy="103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>
                <a:solidFill>
                  <a:srgbClr val="FFFFFF"/>
                </a:solidFill>
                <a:latin typeface="Muli Black"/>
              </a:rPr>
              <a:t>Formação da equipe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80E4B91-3825-4950-9D24-015761FA825F}"/>
              </a:ext>
            </a:extLst>
          </p:cNvPr>
          <p:cNvSpPr txBox="1"/>
          <p:nvPr/>
        </p:nvSpPr>
        <p:spPr>
          <a:xfrm>
            <a:off x="1828800" y="6225579"/>
            <a:ext cx="126091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>
                <a:solidFill>
                  <a:srgbClr val="00B050"/>
                </a:solidFill>
              </a:rPr>
              <a:t>Vitória Souza</a:t>
            </a:r>
          </a:p>
          <a:p>
            <a:endParaRPr lang="pt-BR" sz="2800" b="1" dirty="0">
              <a:solidFill>
                <a:srgbClr val="00B050"/>
              </a:solidFill>
            </a:endParaRPr>
          </a:p>
          <a:p>
            <a:r>
              <a:rPr lang="pt-BR" sz="2800" b="1" dirty="0"/>
              <a:t>Desenvolveu a página de atualização de perfil, contribuiu no desenvolvimento do front-</a:t>
            </a:r>
            <a:r>
              <a:rPr lang="pt-BR" sz="2800" b="1" dirty="0" err="1"/>
              <a:t>end</a:t>
            </a:r>
            <a:r>
              <a:rPr lang="pt-BR" sz="2800" b="1" dirty="0"/>
              <a:t> do site, ajudou na documentação, fluxograma, ferramenta de help </a:t>
            </a:r>
            <a:r>
              <a:rPr lang="pt-BR" sz="2800" b="1" dirty="0" err="1"/>
              <a:t>desk</a:t>
            </a:r>
            <a:r>
              <a:rPr lang="pt-BR" sz="2800" b="1" dirty="0"/>
              <a:t>, auxiliou nas planilhas de risco, backlog e sprints, organizou a ferramenta de gestão, ajudou na atualização da modelagem lógica, elaborou o PPT de apresentação e conectou a página de perfil com o banco com o auxilio de Igor da Silva.</a:t>
            </a:r>
            <a:endParaRPr lang="pt-BR" sz="2800" b="1" dirty="0">
              <a:solidFill>
                <a:srgbClr val="00B050"/>
              </a:solidFill>
            </a:endParaRPr>
          </a:p>
          <a:p>
            <a:endParaRPr lang="pt-BR" sz="2800" b="1" dirty="0">
              <a:solidFill>
                <a:srgbClr val="00B05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6511C4-7F6C-446A-A240-FA183B62D7FE}"/>
              </a:ext>
            </a:extLst>
          </p:cNvPr>
          <p:cNvSpPr txBox="1"/>
          <p:nvPr/>
        </p:nvSpPr>
        <p:spPr>
          <a:xfrm>
            <a:off x="4267200" y="2291706"/>
            <a:ext cx="120243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B050"/>
                </a:solidFill>
              </a:rPr>
              <a:t>Miguel Nunes</a:t>
            </a:r>
          </a:p>
          <a:p>
            <a:endParaRPr lang="pt-BR" sz="2800" b="1" dirty="0">
              <a:solidFill>
                <a:srgbClr val="00B050"/>
              </a:solidFill>
            </a:endParaRPr>
          </a:p>
          <a:p>
            <a:pPr algn="r"/>
            <a:r>
              <a:rPr lang="pt-BR" sz="2800" b="1" dirty="0"/>
              <a:t>Desenvolveu a página de criação e local de estufas, contribuiu no desenvolvimento do front-</a:t>
            </a:r>
            <a:r>
              <a:rPr lang="pt-BR" sz="2800" b="1" dirty="0" err="1"/>
              <a:t>end</a:t>
            </a:r>
            <a:r>
              <a:rPr lang="pt-BR" sz="2800" b="1" dirty="0"/>
              <a:t> do site, ajudou na documentação, fluxograma, ferramenta de help </a:t>
            </a:r>
            <a:r>
              <a:rPr lang="pt-BR" sz="2800" b="1" dirty="0" err="1"/>
              <a:t>desk</a:t>
            </a:r>
            <a:r>
              <a:rPr lang="pt-BR" sz="2800" b="1" dirty="0"/>
              <a:t>, auxiliou nas planilhas de risco, backlog e sprints, e hospedou o site na nuvem e ajudou na modelagem lógica.</a:t>
            </a:r>
            <a:endParaRPr lang="pt-BR" sz="2800" b="1" dirty="0">
              <a:solidFill>
                <a:srgbClr val="00B05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846F1AE-DFA6-4920-9A78-2E579B3C8A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01431"/>
            <a:ext cx="3048000" cy="30247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00803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00803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91027" y="4377329"/>
            <a:ext cx="11448481" cy="517109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93803" y="2816158"/>
            <a:ext cx="4157494" cy="127648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472368" y="1320273"/>
            <a:ext cx="14110658" cy="1954535"/>
            <a:chOff x="0" y="0"/>
            <a:chExt cx="18814210" cy="2606046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8814210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191818"/>
                  </a:solidFill>
                  <a:latin typeface="Muli Black Bold"/>
                </a:rPr>
                <a:t>Metodologia e Ferramenta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17495"/>
              <a:ext cx="18814210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72368" y="5460203"/>
            <a:ext cx="2334881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600" dirty="0" err="1">
                <a:solidFill>
                  <a:srgbClr val="008037"/>
                </a:solidFill>
                <a:latin typeface="Eczar SemiBold"/>
              </a:rPr>
              <a:t>Gestão</a:t>
            </a:r>
            <a:endParaRPr lang="en-US" sz="5600" dirty="0">
              <a:solidFill>
                <a:srgbClr val="008037"/>
              </a:solidFill>
              <a:latin typeface="Eczar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6801627"/>
            <a:ext cx="5320075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Eczar SemiBold"/>
              </a:rPr>
              <a:t>Experiências</a:t>
            </a:r>
            <a:r>
              <a:rPr lang="en-US" sz="36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Eczar SemiBold"/>
              </a:rPr>
              <a:t>positivas</a:t>
            </a:r>
            <a:r>
              <a:rPr lang="en-US" sz="3600" dirty="0">
                <a:solidFill>
                  <a:srgbClr val="000000"/>
                </a:solidFill>
                <a:latin typeface="Eczar SemiBold"/>
              </a:rPr>
              <a:t> e </a:t>
            </a:r>
            <a:r>
              <a:rPr lang="en-US" sz="3600" dirty="0" err="1">
                <a:solidFill>
                  <a:srgbClr val="000000"/>
                </a:solidFill>
                <a:latin typeface="Eczar SemiBold"/>
              </a:rPr>
              <a:t>negativas</a:t>
            </a:r>
            <a:endParaRPr lang="en-US" sz="3600" dirty="0">
              <a:solidFill>
                <a:srgbClr val="000000"/>
              </a:solidFill>
              <a:latin typeface="Eczar Semi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8296837"/>
            <a:ext cx="5320075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Eczar SemiBold"/>
              </a:rPr>
              <a:t>Como </a:t>
            </a:r>
            <a:r>
              <a:rPr lang="en-US" sz="3600" dirty="0" err="1">
                <a:solidFill>
                  <a:srgbClr val="000000"/>
                </a:solidFill>
                <a:latin typeface="Eczar SemiBold"/>
              </a:rPr>
              <a:t>administramos</a:t>
            </a:r>
            <a:r>
              <a:rPr lang="en-US" sz="36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Eczar SemiBold"/>
              </a:rPr>
              <a:t>os</a:t>
            </a:r>
            <a:r>
              <a:rPr lang="en-US" sz="36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Eczar SemiBold"/>
              </a:rPr>
              <a:t>problemas</a:t>
            </a:r>
            <a:endParaRPr lang="en-US" sz="3600" dirty="0">
              <a:solidFill>
                <a:srgbClr val="000000"/>
              </a:solidFill>
              <a:latin typeface="Eczar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00803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685800" cy="10287000"/>
          </a:xfrm>
          <a:prstGeom prst="rect">
            <a:avLst/>
          </a:prstGeom>
          <a:solidFill>
            <a:srgbClr val="008037"/>
          </a:solidFill>
        </p:spPr>
      </p:sp>
      <p:grpSp>
        <p:nvGrpSpPr>
          <p:cNvPr id="4" name="Group 4"/>
          <p:cNvGrpSpPr/>
          <p:nvPr/>
        </p:nvGrpSpPr>
        <p:grpSpPr>
          <a:xfrm>
            <a:off x="4807250" y="1499864"/>
            <a:ext cx="14110658" cy="1954535"/>
            <a:chOff x="0" y="0"/>
            <a:chExt cx="18814210" cy="2606046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8814210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191818"/>
                  </a:solidFill>
                  <a:latin typeface="Muli Black Bold"/>
                </a:rPr>
                <a:t>Backlog e Sprints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17495"/>
              <a:ext cx="18814210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357345" y="3557264"/>
            <a:ext cx="2856554" cy="523701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13F6EA1-E343-423A-A5A6-259851B4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85" y="3673323"/>
            <a:ext cx="10299810" cy="482297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B7CB65B-7C45-45A8-868A-93FD4BF5C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5600" y="4784468"/>
            <a:ext cx="3696216" cy="2600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00803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00803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58395" y="3182076"/>
            <a:ext cx="13387188" cy="607622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515829" y="1325011"/>
            <a:ext cx="14110658" cy="1954535"/>
            <a:chOff x="0" y="0"/>
            <a:chExt cx="18814210" cy="2606046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8814210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191818"/>
                  </a:solidFill>
                  <a:latin typeface="Muli Black Bold"/>
                </a:rPr>
                <a:t>Gestão de riscos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17495"/>
              <a:ext cx="18814210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8599" b="31992"/>
          <a:stretch>
            <a:fillRect/>
          </a:stretch>
        </p:blipFill>
        <p:spPr>
          <a:xfrm>
            <a:off x="0" y="0"/>
            <a:ext cx="18288000" cy="462298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01918" y="6296971"/>
            <a:ext cx="13045851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2000">
                <a:solidFill>
                  <a:srgbClr val="000000"/>
                </a:solidFill>
                <a:latin typeface="Muli Black"/>
              </a:rPr>
              <a:t>Desenvolvimento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00803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008037"/>
          </a:solidFill>
        </p:spPr>
      </p:sp>
      <p:grpSp>
        <p:nvGrpSpPr>
          <p:cNvPr id="5" name="Group 5"/>
          <p:cNvGrpSpPr/>
          <p:nvPr/>
        </p:nvGrpSpPr>
        <p:grpSpPr>
          <a:xfrm>
            <a:off x="2456660" y="1039091"/>
            <a:ext cx="14478000" cy="2462213"/>
            <a:chOff x="0" y="-9525"/>
            <a:chExt cx="18814210" cy="3282950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8814210" cy="328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 err="1">
                  <a:solidFill>
                    <a:srgbClr val="191818"/>
                  </a:solidFill>
                  <a:latin typeface="Muli Black Bold"/>
                </a:rPr>
                <a:t>Aplicação</a:t>
              </a:r>
              <a:r>
                <a:rPr lang="en-US" sz="8000" dirty="0">
                  <a:solidFill>
                    <a:srgbClr val="191818"/>
                  </a:solidFill>
                  <a:latin typeface="Muli Black Bold"/>
                </a:rPr>
                <a:t> – </a:t>
              </a:r>
              <a:r>
                <a:rPr lang="en-US" sz="8000" dirty="0" err="1">
                  <a:solidFill>
                    <a:srgbClr val="191818"/>
                  </a:solidFill>
                  <a:latin typeface="Muli Black Bold"/>
                </a:rPr>
                <a:t>Arquitetura</a:t>
              </a:r>
              <a:r>
                <a:rPr lang="en-US" sz="8000" dirty="0">
                  <a:solidFill>
                    <a:srgbClr val="191818"/>
                  </a:solidFill>
                  <a:latin typeface="Muli Black Bold"/>
                </a:rPr>
                <a:t> LLD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17495"/>
              <a:ext cx="18814210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1E0B0212-2705-4D86-BF80-A2FB7AB6A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473965"/>
            <a:ext cx="13106400" cy="73831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00803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008037"/>
          </a:solidFill>
        </p:spPr>
      </p:sp>
      <p:grpSp>
        <p:nvGrpSpPr>
          <p:cNvPr id="4" name="Group 4"/>
          <p:cNvGrpSpPr/>
          <p:nvPr/>
        </p:nvGrpSpPr>
        <p:grpSpPr>
          <a:xfrm>
            <a:off x="4515829" y="1178479"/>
            <a:ext cx="14110658" cy="2101068"/>
            <a:chOff x="0" y="-195376"/>
            <a:chExt cx="18814210" cy="2801423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5376"/>
              <a:ext cx="18814210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 err="1">
                  <a:solidFill>
                    <a:srgbClr val="191818"/>
                  </a:solidFill>
                  <a:latin typeface="Muli Black Bold"/>
                </a:rPr>
                <a:t>Modelagem</a:t>
              </a:r>
              <a:r>
                <a:rPr lang="en-US" sz="8000" dirty="0">
                  <a:solidFill>
                    <a:srgbClr val="191818"/>
                  </a:solidFill>
                  <a:latin typeface="Muli Black Bold"/>
                </a:rPr>
                <a:t> </a:t>
              </a:r>
              <a:r>
                <a:rPr lang="en-US" sz="8000" dirty="0" err="1">
                  <a:solidFill>
                    <a:srgbClr val="191818"/>
                  </a:solidFill>
                  <a:latin typeface="Muli Black Bold"/>
                </a:rPr>
                <a:t>Lógica</a:t>
              </a:r>
              <a:endParaRPr lang="en-US" sz="8000" dirty="0">
                <a:solidFill>
                  <a:srgbClr val="191818"/>
                </a:solidFill>
                <a:latin typeface="Muli Black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17495"/>
              <a:ext cx="18814210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FE9CC3EA-663F-45D8-9F51-9315E447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302" y="3309180"/>
            <a:ext cx="13204897" cy="614181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80211"/>
          </a:xfrm>
          <a:prstGeom prst="rect">
            <a:avLst/>
          </a:prstGeom>
          <a:solidFill>
            <a:srgbClr val="00803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416326" cy="10287000"/>
          </a:xfrm>
          <a:prstGeom prst="rect">
            <a:avLst/>
          </a:prstGeom>
          <a:solidFill>
            <a:srgbClr val="008037"/>
          </a:solidFill>
        </p:spPr>
      </p:sp>
      <p:grpSp>
        <p:nvGrpSpPr>
          <p:cNvPr id="4" name="Group 4"/>
          <p:cNvGrpSpPr/>
          <p:nvPr/>
        </p:nvGrpSpPr>
        <p:grpSpPr>
          <a:xfrm>
            <a:off x="2514600" y="391118"/>
            <a:ext cx="14403396" cy="2465391"/>
            <a:chOff x="-390317" y="-681140"/>
            <a:chExt cx="19204527" cy="3287187"/>
          </a:xfrm>
        </p:grpSpPr>
        <p:sp>
          <p:nvSpPr>
            <p:cNvPr id="5" name="TextBox 5"/>
            <p:cNvSpPr txBox="1"/>
            <p:nvPr/>
          </p:nvSpPr>
          <p:spPr>
            <a:xfrm>
              <a:off x="-390317" y="-681140"/>
              <a:ext cx="18814210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 err="1">
                  <a:solidFill>
                    <a:srgbClr val="191818"/>
                  </a:solidFill>
                  <a:latin typeface="Muli Black Bold"/>
                </a:rPr>
                <a:t>Parâmetros</a:t>
              </a:r>
              <a:r>
                <a:rPr lang="en-US" sz="8000" dirty="0">
                  <a:solidFill>
                    <a:srgbClr val="191818"/>
                  </a:solidFill>
                  <a:latin typeface="Muli Black Bold"/>
                </a:rPr>
                <a:t> e Analytics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17495"/>
              <a:ext cx="18814210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85107" y="4076699"/>
            <a:ext cx="4868892" cy="405557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A706014-D9A9-4C08-892F-01D55CD5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14" y="2567129"/>
            <a:ext cx="2920648" cy="73190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8CD7054-9E00-4026-BC04-21B15230F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144" y="2567129"/>
            <a:ext cx="3434036" cy="731900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0D0BFD7-F320-4E39-B519-D837F7664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0272" y="4131211"/>
            <a:ext cx="5197728" cy="150957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F8D6CE2-8F34-4E9A-9EEC-CFFCBA441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6628" y="6506843"/>
            <a:ext cx="5072471" cy="1601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740" r="4740" b="1467"/>
          <a:stretch>
            <a:fillRect/>
          </a:stretch>
        </p:blipFill>
        <p:spPr>
          <a:xfrm>
            <a:off x="0" y="514350"/>
            <a:ext cx="18288000" cy="9258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8518" b="21429"/>
          <a:stretch>
            <a:fillRect/>
          </a:stretch>
        </p:blipFill>
        <p:spPr>
          <a:xfrm>
            <a:off x="0" y="0"/>
            <a:ext cx="18288000" cy="480955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47038" y="5218716"/>
            <a:ext cx="10393925" cy="393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2000">
                <a:solidFill>
                  <a:srgbClr val="FFFFFF"/>
                </a:solidFill>
                <a:latin typeface="Muli Black"/>
              </a:rPr>
              <a:t>Visão do Projeto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6203" b="16203"/>
          <a:stretch>
            <a:fillRect/>
          </a:stretch>
        </p:blipFill>
        <p:spPr>
          <a:xfrm>
            <a:off x="0" y="1"/>
            <a:ext cx="18288000" cy="5448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21074" y="5905500"/>
            <a:ext cx="13045851" cy="393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2000" dirty="0" err="1">
                <a:solidFill>
                  <a:srgbClr val="000000"/>
                </a:solidFill>
                <a:latin typeface="Muli Black"/>
              </a:rPr>
              <a:t>Suporte</a:t>
            </a:r>
            <a:r>
              <a:rPr lang="en-US" sz="12000" dirty="0">
                <a:solidFill>
                  <a:srgbClr val="000000"/>
                </a:solidFill>
                <a:latin typeface="Muli Black"/>
              </a:rPr>
              <a:t> </a:t>
            </a:r>
            <a:r>
              <a:rPr lang="en-US" sz="12000" dirty="0" err="1">
                <a:solidFill>
                  <a:srgbClr val="000000"/>
                </a:solidFill>
                <a:latin typeface="Muli Black"/>
              </a:rPr>
              <a:t>ao</a:t>
            </a:r>
            <a:r>
              <a:rPr lang="en-US" sz="12000" dirty="0">
                <a:solidFill>
                  <a:srgbClr val="000000"/>
                </a:solidFill>
                <a:latin typeface="Muli Black"/>
              </a:rPr>
              <a:t> </a:t>
            </a:r>
            <a:r>
              <a:rPr lang="en-US" sz="12000" dirty="0" err="1">
                <a:solidFill>
                  <a:srgbClr val="000000"/>
                </a:solidFill>
                <a:latin typeface="Muli Black"/>
              </a:rPr>
              <a:t>cliente</a:t>
            </a:r>
            <a:endParaRPr lang="en-US" sz="12000" dirty="0">
              <a:solidFill>
                <a:srgbClr val="000000"/>
              </a:solidFill>
              <a:latin typeface="Muli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00803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008037"/>
          </a:solidFill>
        </p:spPr>
      </p:sp>
      <p:grpSp>
        <p:nvGrpSpPr>
          <p:cNvPr id="4" name="Group 4"/>
          <p:cNvGrpSpPr/>
          <p:nvPr/>
        </p:nvGrpSpPr>
        <p:grpSpPr>
          <a:xfrm>
            <a:off x="2738164" y="1266727"/>
            <a:ext cx="14110658" cy="1954535"/>
            <a:chOff x="0" y="0"/>
            <a:chExt cx="18814210" cy="2606046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8814210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191818"/>
                  </a:solidFill>
                  <a:latin typeface="Muli Black Bold"/>
                </a:rPr>
                <a:t>Manual de instalação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17495"/>
              <a:ext cx="18814210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5AEE01F1-7C90-4D39-95B8-44ECF8B382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16860" y="2677391"/>
            <a:ext cx="5129825" cy="682864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10A1E33-9986-4E5A-AB74-FC318EE92D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2238" y="3009900"/>
            <a:ext cx="4617880" cy="682864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E9A1262-D495-41E5-8C44-D98F960934A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75671" y="2727201"/>
            <a:ext cx="5001146" cy="67974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00803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008037"/>
          </a:solidFill>
        </p:spPr>
      </p:sp>
      <p:grpSp>
        <p:nvGrpSpPr>
          <p:cNvPr id="4" name="Group 4"/>
          <p:cNvGrpSpPr/>
          <p:nvPr/>
        </p:nvGrpSpPr>
        <p:grpSpPr>
          <a:xfrm>
            <a:off x="2738164" y="1266727"/>
            <a:ext cx="14110658" cy="1954535"/>
            <a:chOff x="0" y="0"/>
            <a:chExt cx="18814210" cy="2606046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8814210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191818"/>
                  </a:solidFill>
                  <a:latin typeface="Muli Black Bold"/>
                </a:rPr>
                <a:t>Processo de atendimento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17495"/>
              <a:ext cx="18814210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4BD619-DED6-45FF-98EA-C9209AE6A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85927"/>
            <a:ext cx="8305800" cy="761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4316" b="24316"/>
          <a:stretch>
            <a:fillRect/>
          </a:stretch>
        </p:blipFill>
        <p:spPr>
          <a:xfrm>
            <a:off x="0" y="0"/>
            <a:ext cx="18288000" cy="554236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21074" y="6610535"/>
            <a:ext cx="13045851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2000">
                <a:solidFill>
                  <a:srgbClr val="000000"/>
                </a:solidFill>
                <a:latin typeface="Muli Black"/>
              </a:rPr>
              <a:t>Conclusão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omo lidar com a interdisciplinaridade no processo de ensino">
            <a:extLst>
              <a:ext uri="{FF2B5EF4-FFF2-40B4-BE49-F238E27FC236}">
                <a16:creationId xmlns:a16="http://schemas.microsoft.com/office/drawing/2014/main" id="{8364120B-75D7-456A-A67F-34E0E9088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80" y="-24246"/>
            <a:ext cx="7834745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 flipH="1">
            <a:off x="11677906" y="2930366"/>
            <a:ext cx="45719" cy="6820850"/>
          </a:xfrm>
          <a:prstGeom prst="rect">
            <a:avLst/>
          </a:prstGeom>
          <a:solidFill>
            <a:srgbClr val="191818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640181" cy="10287000"/>
          </a:xfrm>
          <a:prstGeom prst="rect">
            <a:avLst/>
          </a:prstGeom>
          <a:solidFill>
            <a:srgbClr val="008037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22033" y="4663781"/>
            <a:ext cx="1977533" cy="239991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62917" y="3120982"/>
            <a:ext cx="5745561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Trabalhar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em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grupo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e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entender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as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dificuldades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do outro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93271" y="5248187"/>
            <a:ext cx="574556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Processo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de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gestão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de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projetos</a:t>
            </a:r>
            <a:endParaRPr lang="en-US" sz="3400" dirty="0">
              <a:solidFill>
                <a:srgbClr val="000000"/>
              </a:solidFill>
              <a:latin typeface="Eczar Semi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10800" y="-34637"/>
            <a:ext cx="6814168" cy="2505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25"/>
              </a:lnSpc>
            </a:pPr>
            <a:r>
              <a:rPr lang="en-US" sz="7788" dirty="0" err="1">
                <a:latin typeface="Muli Black"/>
              </a:rPr>
              <a:t>Processo</a:t>
            </a:r>
            <a:r>
              <a:rPr lang="en-US" sz="7788" dirty="0">
                <a:latin typeface="Muli Black"/>
              </a:rPr>
              <a:t> de </a:t>
            </a:r>
            <a:r>
              <a:rPr lang="en-US" sz="7788" dirty="0" err="1">
                <a:latin typeface="Muli Black"/>
              </a:rPr>
              <a:t>aprendizado</a:t>
            </a:r>
            <a:endParaRPr lang="en-US" sz="7788" dirty="0">
              <a:latin typeface="Muli Black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5CC0F5D2-16C5-4BF4-B48F-2D4AC921DC29}"/>
              </a:ext>
            </a:extLst>
          </p:cNvPr>
          <p:cNvSpPr txBox="1"/>
          <p:nvPr/>
        </p:nvSpPr>
        <p:spPr>
          <a:xfrm>
            <a:off x="11758999" y="6764824"/>
            <a:ext cx="574556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Utilização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da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metodologia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Scrum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ACD15F68-2D27-46F0-9C53-B833CEFE8160}"/>
              </a:ext>
            </a:extLst>
          </p:cNvPr>
          <p:cNvSpPr txBox="1"/>
          <p:nvPr/>
        </p:nvSpPr>
        <p:spPr>
          <a:xfrm>
            <a:off x="11758999" y="8281461"/>
            <a:ext cx="574556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Aplicação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dos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conceitos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aprendidos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em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sala</a:t>
            </a:r>
            <a:endParaRPr lang="en-US" sz="3400" dirty="0">
              <a:solidFill>
                <a:srgbClr val="000000"/>
              </a:solidFill>
              <a:latin typeface="Eczar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1810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0"/>
            <a:ext cx="640181" cy="10287000"/>
          </a:xfrm>
          <a:prstGeom prst="rect">
            <a:avLst/>
          </a:prstGeom>
          <a:solidFill>
            <a:srgbClr val="008037"/>
          </a:solidFill>
        </p:spPr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FE8E979C-9CC8-4C63-8268-7D1541C68E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200" y="327547"/>
            <a:ext cx="3733461" cy="3389112"/>
          </a:xfrm>
          <a:prstGeom prst="rect">
            <a:avLst/>
          </a:prstGeom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E441E7F4-185F-4F8B-85B4-1ADF4A6B75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66347" y="4305300"/>
            <a:ext cx="7355305" cy="5590031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E12C24E4-D222-4A19-B944-13BC7674BF74}"/>
              </a:ext>
            </a:extLst>
          </p:cNvPr>
          <p:cNvSpPr txBox="1"/>
          <p:nvPr/>
        </p:nvSpPr>
        <p:spPr>
          <a:xfrm>
            <a:off x="3733800" y="3086100"/>
            <a:ext cx="11811000" cy="1603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9600" spc="192" dirty="0" err="1">
                <a:solidFill>
                  <a:schemeClr val="accent3">
                    <a:lumMod val="50000"/>
                  </a:schemeClr>
                </a:solidFill>
                <a:latin typeface="Special Elite Bold"/>
              </a:rPr>
              <a:t>Obrigada</a:t>
            </a:r>
            <a:endParaRPr lang="en-US" sz="9600" spc="192" dirty="0">
              <a:solidFill>
                <a:schemeClr val="accent3">
                  <a:lumMod val="50000"/>
                </a:schemeClr>
              </a:solidFill>
              <a:latin typeface="Special Elite Bold"/>
            </a:endParaRPr>
          </a:p>
        </p:txBody>
      </p:sp>
    </p:spTree>
    <p:extLst>
      <p:ext uri="{BB962C8B-B14F-4D97-AF65-F5344CB8AC3E}">
        <p14:creationId xmlns:p14="http://schemas.microsoft.com/office/powerpoint/2010/main" val="1324925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00803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2422" r="18317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20378" y="3800494"/>
            <a:ext cx="7903244" cy="3611307"/>
            <a:chOff x="0" y="0"/>
            <a:chExt cx="10537658" cy="4815076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0537658" cy="3524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08"/>
                </a:lnSpc>
              </a:pPr>
              <a:r>
                <a:rPr lang="en-US" sz="8673" dirty="0">
                  <a:solidFill>
                    <a:srgbClr val="FFFFFF"/>
                  </a:solidFill>
                  <a:latin typeface="Muli Black Bold"/>
                </a:rPr>
                <a:t>O que é </a:t>
              </a:r>
              <a:r>
                <a:rPr lang="en-US" sz="8673" dirty="0" err="1">
                  <a:solidFill>
                    <a:srgbClr val="FFFFFF"/>
                  </a:solidFill>
                  <a:latin typeface="Muli Black Bold"/>
                </a:rPr>
                <a:t>hidroponia</a:t>
              </a:r>
              <a:r>
                <a:rPr lang="en-US" sz="8673" dirty="0">
                  <a:solidFill>
                    <a:srgbClr val="FFFFFF"/>
                  </a:solidFill>
                  <a:latin typeface="Muli Black Bold"/>
                </a:rPr>
                <a:t>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53529"/>
              <a:ext cx="10537658" cy="761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57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49775" y="8338820"/>
            <a:ext cx="9525" cy="919480"/>
          </a:xfrm>
          <a:prstGeom prst="rect">
            <a:avLst/>
          </a:prstGeom>
          <a:solidFill>
            <a:srgbClr val="19181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1729" r="39659"/>
          <a:stretch>
            <a:fillRect/>
          </a:stretch>
        </p:blipFill>
        <p:spPr>
          <a:xfrm>
            <a:off x="0" y="0"/>
            <a:ext cx="5961685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46537" y="2037560"/>
            <a:ext cx="11372864" cy="580389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918144" y="409575"/>
            <a:ext cx="1082965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rgbClr val="191818"/>
                </a:solidFill>
                <a:latin typeface="Muli Black Bold"/>
              </a:rPr>
              <a:t>Aspectos</a:t>
            </a:r>
            <a:r>
              <a:rPr lang="en-US" sz="8000" dirty="0">
                <a:solidFill>
                  <a:srgbClr val="191818"/>
                </a:solidFill>
                <a:latin typeface="Muli Black Bold"/>
              </a:rPr>
              <a:t> </a:t>
            </a:r>
            <a:r>
              <a:rPr lang="en-US" sz="8000" dirty="0" err="1">
                <a:solidFill>
                  <a:srgbClr val="54C286"/>
                </a:solidFill>
                <a:latin typeface="Muli Black Bold"/>
              </a:rPr>
              <a:t>Econômicos</a:t>
            </a:r>
            <a:endParaRPr lang="en-US" sz="8000" dirty="0">
              <a:solidFill>
                <a:srgbClr val="54C286"/>
              </a:solidFill>
              <a:latin typeface="Muli Black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718652" y="8562340"/>
            <a:ext cx="12569348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Eczar SemiBold"/>
              </a:rPr>
              <a:t>Fonte: Grand View Research, </a:t>
            </a:r>
            <a:r>
              <a:rPr lang="en-US" sz="3200" dirty="0" err="1">
                <a:solidFill>
                  <a:srgbClr val="000000"/>
                </a:solidFill>
                <a:latin typeface="Eczar SemiBold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Eczar SemiBold"/>
              </a:rPr>
              <a:t>empresa</a:t>
            </a:r>
            <a:r>
              <a:rPr lang="en-US" sz="3200" dirty="0">
                <a:solidFill>
                  <a:srgbClr val="000000"/>
                </a:solidFill>
                <a:latin typeface="Eczar SemiBold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Eczar SemiBold"/>
              </a:rPr>
              <a:t>consultoria</a:t>
            </a:r>
            <a:r>
              <a:rPr lang="en-US" sz="3200" dirty="0">
                <a:solidFill>
                  <a:srgbClr val="000000"/>
                </a:solidFill>
                <a:latin typeface="Eczar SemiBold"/>
              </a:rPr>
              <a:t> e </a:t>
            </a:r>
            <a:r>
              <a:rPr lang="en-US" sz="3200" dirty="0" err="1">
                <a:solidFill>
                  <a:srgbClr val="000000"/>
                </a:solidFill>
                <a:latin typeface="Eczar SemiBold"/>
              </a:rPr>
              <a:t>pesquisa</a:t>
            </a:r>
            <a:r>
              <a:rPr lang="en-US" sz="3200" dirty="0">
                <a:solidFill>
                  <a:srgbClr val="000000"/>
                </a:solidFill>
                <a:latin typeface="Eczar SemiBold"/>
              </a:rPr>
              <a:t> de mercado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49775" y="8338820"/>
            <a:ext cx="9525" cy="919480"/>
          </a:xfrm>
          <a:prstGeom prst="rect">
            <a:avLst/>
          </a:prstGeom>
          <a:solidFill>
            <a:srgbClr val="19181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1729" r="39659"/>
          <a:stretch>
            <a:fillRect/>
          </a:stretch>
        </p:blipFill>
        <p:spPr>
          <a:xfrm>
            <a:off x="12326315" y="0"/>
            <a:ext cx="5961685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87137"/>
            <a:ext cx="812613" cy="13508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06956" y="677612"/>
            <a:ext cx="1082965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91818"/>
                </a:solidFill>
                <a:latin typeface="Muli Black Bold"/>
              </a:rPr>
              <a:t>Sustentabilidade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9558" y="3469908"/>
            <a:ext cx="9572698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ctr">
              <a:lnSpc>
                <a:spcPts val="588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Diminuição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do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uso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de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agrotóxicos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                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9558" y="5067300"/>
            <a:ext cx="9572698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ctr">
              <a:lnSpc>
                <a:spcPts val="588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Não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há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o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desgaste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do solo                 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9558" y="6850386"/>
            <a:ext cx="1024296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ctr">
              <a:lnSpc>
                <a:spcPts val="588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Maior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produção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por metro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quadrado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2318" b="33066"/>
          <a:stretch>
            <a:fillRect/>
          </a:stretch>
        </p:blipFill>
        <p:spPr>
          <a:xfrm>
            <a:off x="0" y="0"/>
            <a:ext cx="18288000" cy="459678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76495" y="1679269"/>
            <a:ext cx="981045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Muli Black Bold"/>
              </a:rPr>
              <a:t>Problema - Desafio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597278"/>
            <a:ext cx="14635603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ctr">
              <a:lnSpc>
                <a:spcPts val="588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Necessidade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de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monitoramento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constante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do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sistema</a:t>
            </a:r>
            <a:endParaRPr lang="en-US" sz="4200" dirty="0">
              <a:solidFill>
                <a:srgbClr val="000000"/>
              </a:solidFill>
              <a:latin typeface="Eczar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7740295"/>
            <a:ext cx="1125512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ctr">
              <a:lnSpc>
                <a:spcPts val="588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Eczar SemiBold"/>
              </a:rPr>
              <a:t>Alto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custo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de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instalação</a:t>
            </a:r>
            <a:r>
              <a:rPr lang="en-US" sz="4200" dirty="0">
                <a:solidFill>
                  <a:srgbClr val="000000"/>
                </a:solidFill>
                <a:latin typeface="Eczar SemiBold"/>
              </a:rPr>
              <a:t> e </a:t>
            </a:r>
            <a:r>
              <a:rPr lang="en-US" sz="4200" dirty="0" err="1">
                <a:solidFill>
                  <a:srgbClr val="000000"/>
                </a:solidFill>
                <a:latin typeface="Eczar SemiBold"/>
              </a:rPr>
              <a:t>manutenção</a:t>
            </a:r>
            <a:endParaRPr lang="en-US" sz="4200" dirty="0">
              <a:solidFill>
                <a:srgbClr val="000000"/>
              </a:solidFill>
              <a:latin typeface="Eczar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80400" y="1146837"/>
            <a:ext cx="40827" cy="3996663"/>
          </a:xfrm>
          <a:prstGeom prst="rect">
            <a:avLst/>
          </a:prstGeom>
          <a:solidFill>
            <a:srgbClr val="191818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640181" cy="10287000"/>
          </a:xfrm>
          <a:prstGeom prst="rect">
            <a:avLst/>
          </a:prstGeom>
          <a:solidFill>
            <a:srgbClr val="00803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2274" r="26099"/>
          <a:stretch>
            <a:fillRect/>
          </a:stretch>
        </p:blipFill>
        <p:spPr>
          <a:xfrm>
            <a:off x="499806" y="0"/>
            <a:ext cx="7081024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55234" y="1543267"/>
            <a:ext cx="1977533" cy="239991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505954"/>
            <a:ext cx="6814168" cy="254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25"/>
              </a:lnSpc>
            </a:pPr>
            <a:r>
              <a:rPr lang="en-US" sz="7788">
                <a:solidFill>
                  <a:srgbClr val="FFFFFF"/>
                </a:solidFill>
                <a:latin typeface="Muli Black"/>
              </a:rPr>
              <a:t>Nossa Proposta</a:t>
            </a:r>
          </a:p>
        </p:txBody>
      </p:sp>
      <p:sp>
        <p:nvSpPr>
          <p:cNvPr id="7" name="AutoShape 7"/>
          <p:cNvSpPr/>
          <p:nvPr/>
        </p:nvSpPr>
        <p:spPr>
          <a:xfrm>
            <a:off x="10821227" y="6051191"/>
            <a:ext cx="40827" cy="3996663"/>
          </a:xfrm>
          <a:prstGeom prst="rect">
            <a:avLst/>
          </a:prstGeom>
          <a:solidFill>
            <a:srgbClr val="191818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55234" y="7055190"/>
            <a:ext cx="2203110" cy="220311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298049" y="1051765"/>
            <a:ext cx="3748803" cy="88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3"/>
              </a:lnSpc>
            </a:pPr>
            <a:r>
              <a:rPr lang="en-US" sz="5231" dirty="0" err="1">
                <a:solidFill>
                  <a:srgbClr val="21593B"/>
                </a:solidFill>
                <a:latin typeface="Muli Black Bold"/>
              </a:rPr>
              <a:t>Objetivo</a:t>
            </a:r>
            <a:endParaRPr lang="en-US" sz="5231" dirty="0">
              <a:solidFill>
                <a:srgbClr val="21593B"/>
              </a:solidFill>
              <a:latin typeface="Muli Black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190204" y="2401689"/>
            <a:ext cx="574556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Diminuição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de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perdas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na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produção</a:t>
            </a:r>
            <a:endParaRPr lang="en-US" sz="3400" dirty="0">
              <a:solidFill>
                <a:srgbClr val="000000"/>
              </a:solidFill>
              <a:latin typeface="Eczar Semi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298049" y="3876510"/>
            <a:ext cx="574556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Maximização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da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qualidade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dos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produtos</a:t>
            </a:r>
            <a:endParaRPr lang="en-US" sz="3400" dirty="0">
              <a:solidFill>
                <a:srgbClr val="000000"/>
              </a:solidFill>
              <a:latin typeface="Eczar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298049" y="5974991"/>
            <a:ext cx="6427524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21593B"/>
                </a:solidFill>
                <a:latin typeface="Muli Black Bold"/>
              </a:rPr>
              <a:t>Como </a:t>
            </a:r>
            <a:r>
              <a:rPr lang="en-US" sz="4200" dirty="0" err="1">
                <a:solidFill>
                  <a:srgbClr val="21593B"/>
                </a:solidFill>
                <a:latin typeface="Muli Black Bold"/>
              </a:rPr>
              <a:t>vamos</a:t>
            </a:r>
            <a:r>
              <a:rPr lang="en-US" sz="4200" dirty="0">
                <a:solidFill>
                  <a:srgbClr val="21593B"/>
                </a:solidFill>
                <a:latin typeface="Muli Black Bold"/>
              </a:rPr>
              <a:t> </a:t>
            </a:r>
            <a:r>
              <a:rPr lang="en-US" sz="4200" dirty="0" err="1">
                <a:solidFill>
                  <a:srgbClr val="21593B"/>
                </a:solidFill>
                <a:latin typeface="Muli Black Bold"/>
              </a:rPr>
              <a:t>atingi</a:t>
            </a:r>
            <a:r>
              <a:rPr lang="en-US" sz="4200" dirty="0">
                <a:solidFill>
                  <a:srgbClr val="21593B"/>
                </a:solidFill>
                <a:latin typeface="Muli Black Bold"/>
              </a:rPr>
              <a:t>-lo?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90204" y="6988515"/>
            <a:ext cx="621183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Monitoramento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de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temperatura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e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umidade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82360" y="8334693"/>
            <a:ext cx="642752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Armazenamento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e </a:t>
            </a:r>
            <a:r>
              <a:rPr lang="en-US" sz="3400" dirty="0" err="1">
                <a:solidFill>
                  <a:srgbClr val="000000"/>
                </a:solidFill>
                <a:latin typeface="Eczar SemiBold"/>
              </a:rPr>
              <a:t>disponibilização</a:t>
            </a:r>
            <a:r>
              <a:rPr lang="en-US" sz="3400" dirty="0">
                <a:solidFill>
                  <a:srgbClr val="000000"/>
                </a:solidFill>
                <a:latin typeface="Eczar SemiBold"/>
              </a:rPr>
              <a:t> dos dados online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008037"/>
          </a:solidFill>
        </p:spPr>
      </p:sp>
      <p:grpSp>
        <p:nvGrpSpPr>
          <p:cNvPr id="3" name="Group 3"/>
          <p:cNvGrpSpPr/>
          <p:nvPr/>
        </p:nvGrpSpPr>
        <p:grpSpPr>
          <a:xfrm>
            <a:off x="2590800" y="1257300"/>
            <a:ext cx="9535357" cy="1954535"/>
            <a:chOff x="0" y="0"/>
            <a:chExt cx="12713809" cy="2606046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2713809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>
                  <a:solidFill>
                    <a:srgbClr val="191818"/>
                  </a:solidFill>
                  <a:latin typeface="Muli Black Bold"/>
                </a:rPr>
                <a:t>HLD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17495"/>
              <a:ext cx="12713809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008037"/>
          </a:solidFill>
        </p:spPr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DA5302C-A91C-4E2D-B120-D55E9BF78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197" y="2476500"/>
            <a:ext cx="13038803" cy="76108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453" b="28453"/>
          <a:stretch>
            <a:fillRect/>
          </a:stretch>
        </p:blipFill>
        <p:spPr>
          <a:xfrm>
            <a:off x="0" y="0"/>
            <a:ext cx="18288000" cy="582316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772185" y="6967238"/>
            <a:ext cx="10743630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2000">
                <a:solidFill>
                  <a:srgbClr val="000000"/>
                </a:solidFill>
                <a:latin typeface="Muli Black"/>
              </a:rPr>
              <a:t>Planejamento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3985</TotalTime>
  <Words>481</Words>
  <Application>Microsoft Office PowerPoint</Application>
  <PresentationFormat>Personalizar</PresentationFormat>
  <Paragraphs>66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Calibri</vt:lpstr>
      <vt:lpstr>Eczar SemiBold</vt:lpstr>
      <vt:lpstr>Muli Black</vt:lpstr>
      <vt:lpstr>Muli Black Bold</vt:lpstr>
      <vt:lpstr>Special Elite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Verde e Branca de Conferência Agro</dc:title>
  <dc:creator>Vitoria</dc:creator>
  <cp:lastModifiedBy>Vitória Souza</cp:lastModifiedBy>
  <cp:revision>28</cp:revision>
  <dcterms:created xsi:type="dcterms:W3CDTF">2006-08-16T00:00:00Z</dcterms:created>
  <dcterms:modified xsi:type="dcterms:W3CDTF">2020-12-10T03:14:14Z</dcterms:modified>
  <dc:identifier>DAEPghV9dZU</dc:identifier>
</cp:coreProperties>
</file>